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3" r:id="rId4"/>
    <p:sldId id="257" r:id="rId5"/>
    <p:sldId id="259" r:id="rId6"/>
    <p:sldId id="260" r:id="rId7"/>
    <p:sldId id="264" r:id="rId8"/>
    <p:sldId id="267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70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1738A-A2B1-4EA9-8D52-5FE6A233232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BE72A-AEC5-418A-A345-8991A5BBD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34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0766" indent="-281064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24255" indent="-224851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73957" indent="-224851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23659" indent="-224851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B53817-52A4-4715-A281-DB047942105C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572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9C789-302B-4986-A38B-B641CAE036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D78C-8662-4E7C-8CEA-B38E2DE38B9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6711-7410-4CFA-B0A5-992779167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2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D78C-8662-4E7C-8CEA-B38E2DE38B9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6711-7410-4CFA-B0A5-992779167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8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D78C-8662-4E7C-8CEA-B38E2DE38B9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6711-7410-4CFA-B0A5-992779167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9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D78C-8662-4E7C-8CEA-B38E2DE38B9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6711-7410-4CFA-B0A5-992779167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0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D78C-8662-4E7C-8CEA-B38E2DE38B9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6711-7410-4CFA-B0A5-992779167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3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D78C-8662-4E7C-8CEA-B38E2DE38B9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6711-7410-4CFA-B0A5-992779167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8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D78C-8662-4E7C-8CEA-B38E2DE38B9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6711-7410-4CFA-B0A5-992779167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3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D78C-8662-4E7C-8CEA-B38E2DE38B9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6711-7410-4CFA-B0A5-992779167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2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D78C-8662-4E7C-8CEA-B38E2DE38B9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6711-7410-4CFA-B0A5-992779167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0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D78C-8662-4E7C-8CEA-B38E2DE38B9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6711-7410-4CFA-B0A5-992779167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9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D78C-8662-4E7C-8CEA-B38E2DE38B9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6711-7410-4CFA-B0A5-992779167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7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FD78C-8662-4E7C-8CEA-B38E2DE38B9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66711-7410-4CFA-B0A5-992779167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0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Railroad Crossings In TIMS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2016 NCPTA Summer Conference</a:t>
            </a:r>
            <a:endParaRPr lang="en-US" dirty="0"/>
          </a:p>
        </p:txBody>
      </p:sp>
      <p:pic>
        <p:nvPicPr>
          <p:cNvPr id="1026" name="Picture 2" descr="C:\Users\jpressle.UNCCHARLOTTE-NT\AppData\Local\Microsoft\Windows\Temporary Internet Files\Content.IE5\HLGM7Q68\istockphoto_476236-railroad-crossing-ic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313" y="4417979"/>
            <a:ext cx="25019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22479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160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077" y="1456171"/>
            <a:ext cx="8991600" cy="5232365"/>
            <a:chOff x="0" y="314325"/>
            <a:chExt cx="8991600" cy="523236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910" b="16004"/>
            <a:stretch/>
          </p:blipFill>
          <p:spPr bwMode="auto">
            <a:xfrm>
              <a:off x="0" y="314325"/>
              <a:ext cx="8340132" cy="5232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962400" y="2438400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5742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19600" y="3733800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5744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00400" y="3564523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5743</a:t>
              </a:r>
              <a:endParaRPr lang="en-US" sz="16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419600" y="2776954"/>
              <a:ext cx="76200" cy="3472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5" idx="3"/>
            </p:cNvCxnSpPr>
            <p:nvPr/>
          </p:nvCxnSpPr>
          <p:spPr>
            <a:xfrm flipV="1">
              <a:off x="3810000" y="3564525"/>
              <a:ext cx="360066" cy="1692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4" idx="1"/>
            </p:cNvCxnSpPr>
            <p:nvPr/>
          </p:nvCxnSpPr>
          <p:spPr>
            <a:xfrm flipH="1">
              <a:off x="4170066" y="3903077"/>
              <a:ext cx="24953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47800" y="1295400"/>
              <a:ext cx="2819400" cy="37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Railroad Crossing Placement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91200" y="1752600"/>
              <a:ext cx="32004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 this example, the bus </a:t>
              </a:r>
              <a:r>
                <a:rPr lang="en-US" i="1" dirty="0" smtClean="0"/>
                <a:t>could </a:t>
              </a:r>
              <a:r>
                <a:rPr lang="en-US" dirty="0" smtClean="0"/>
                <a:t>possibly cross at these node numbers:</a:t>
              </a:r>
            </a:p>
            <a:p>
              <a:r>
                <a:rPr lang="en-US" i="1" dirty="0" smtClean="0"/>
                <a:t>5742 – 5743</a:t>
              </a:r>
            </a:p>
            <a:p>
              <a:r>
                <a:rPr lang="en-US" i="1" dirty="0" smtClean="0"/>
                <a:t>5743 – 5744</a:t>
              </a:r>
            </a:p>
            <a:p>
              <a:r>
                <a:rPr lang="en-US" i="1" dirty="0" smtClean="0"/>
                <a:t>5744 – 5743</a:t>
              </a:r>
            </a:p>
            <a:p>
              <a:r>
                <a:rPr lang="en-US" i="1" dirty="0" smtClean="0"/>
                <a:t>5743 - 5742</a:t>
              </a:r>
              <a:endParaRPr lang="en-US" i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90700" y="1674674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Crossing ID: 23895J</a:t>
              </a:r>
              <a:endParaRPr lang="en-US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3130614" y="2097508"/>
              <a:ext cx="1122066" cy="1308794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838200" y="2286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it will look in Maris with segments split to note a Railroad Crossing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6722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09600"/>
            <a:ext cx="8686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Updating the RRCRS.DAT File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After correctly splitting street segments and checking existing crossings, you are now ready to update the RRCRS.DAT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By updating this file, you are making the railroad crossing information available in reports</a:t>
            </a:r>
            <a:endParaRPr lang="en-US" sz="2400" strike="sngStrik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Once the warnings are loaded using </a:t>
            </a:r>
            <a:r>
              <a:rPr lang="en-US" sz="2400" dirty="0" err="1" smtClean="0"/>
              <a:t>Buildtxt</a:t>
            </a:r>
            <a:r>
              <a:rPr lang="en-US" sz="2400" dirty="0" smtClean="0"/>
              <a:t> and running system maintenance, the Railroad Warnings will appear in printed Driver Directions.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RRCRS Report, sent to NCDOT, will include the number of students who pass over the Railroad Crossing each day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12167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r="63393" b="86905"/>
          <a:stretch>
            <a:fillRect/>
          </a:stretch>
        </p:blipFill>
        <p:spPr bwMode="auto">
          <a:xfrm>
            <a:off x="304800" y="152400"/>
            <a:ext cx="8382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2743200"/>
            <a:ext cx="8305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what the file looks like outside of </a:t>
            </a:r>
            <a:r>
              <a:rPr lang="en-US" sz="2400" dirty="0" err="1" smtClean="0"/>
              <a:t>Buildtxt</a:t>
            </a:r>
            <a:r>
              <a:rPr lang="en-US" sz="2400" dirty="0" smtClean="0"/>
              <a:t>; see the spacing between node numbers and the DOT number</a:t>
            </a:r>
          </a:p>
          <a:p>
            <a:endParaRPr lang="en-US" sz="2400" dirty="0"/>
          </a:p>
          <a:p>
            <a:r>
              <a:rPr lang="en-US" sz="2400" dirty="0" smtClean="0"/>
              <a:t>The RRCRS.DAT File lists each crossing twice, to account for a bus crossing the Railroad from either direction.</a:t>
            </a:r>
          </a:p>
          <a:p>
            <a:endParaRPr lang="en-US" sz="2400" dirty="0" smtClean="0"/>
          </a:p>
          <a:p>
            <a:r>
              <a:rPr lang="en-US" sz="2400" dirty="0" smtClean="0"/>
              <a:t>Notice the design and format of each line of text.</a:t>
            </a:r>
          </a:p>
          <a:p>
            <a:r>
              <a:rPr lang="en-US" sz="2400" dirty="0" smtClean="0"/>
              <a:t>It is very important to maintain the exact spacing to ensure the correct information is captured; using </a:t>
            </a:r>
            <a:r>
              <a:rPr lang="en-US" sz="2400" dirty="0" err="1" smtClean="0"/>
              <a:t>Buildtxt</a:t>
            </a:r>
            <a:r>
              <a:rPr lang="en-US" sz="2400" dirty="0" smtClean="0"/>
              <a:t> to make the edits insure proper spacing.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29400" y="1447800"/>
            <a:ext cx="1219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59949" y="13774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DOT#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18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-200" r="63158" b="84131"/>
          <a:stretch>
            <a:fillRect/>
          </a:stretch>
        </p:blipFill>
        <p:spPr bwMode="auto">
          <a:xfrm>
            <a:off x="228600" y="0"/>
            <a:ext cx="868680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2514600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order of the node number is important as it indicates the direction that the bus is travelling.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Example here -  for the first line (5749   5747  **RRXING** 57268K), indicates the bus is travelling from node 5749 to node 5747, then it is to cross the railroad where the message **RRXING** 57268K will appear in driver directions.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6708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Examine Current RRCRS File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838199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	</a:t>
            </a:r>
            <a:r>
              <a:rPr lang="en-US" sz="2400" dirty="0" smtClean="0"/>
              <a:t>Using Launch Pad, Open BuildTxt.exe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r="50000" b="48537"/>
          <a:stretch>
            <a:fillRect/>
          </a:stretch>
        </p:blipFill>
        <p:spPr bwMode="auto">
          <a:xfrm>
            <a:off x="2514600" y="1371600"/>
            <a:ext cx="5943600" cy="51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153" y="1381328"/>
            <a:ext cx="2209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Take look at the current file for </a:t>
            </a:r>
            <a:r>
              <a:rPr lang="en-US" sz="2800" dirty="0" err="1" smtClean="0"/>
              <a:t>RRcrs</a:t>
            </a:r>
            <a:r>
              <a:rPr lang="en-US" sz="2800" dirty="0" smtClean="0"/>
              <a:t>; choose EDIT </a:t>
            </a:r>
            <a:r>
              <a:rPr lang="en-US" sz="2800" dirty="0" err="1" smtClean="0"/>
              <a:t>RRcrs</a:t>
            </a:r>
            <a:endParaRPr lang="en-US" sz="2800" dirty="0" smtClean="0"/>
          </a:p>
          <a:p>
            <a:pPr algn="ctr"/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00200" y="4343400"/>
            <a:ext cx="1143000" cy="179655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906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0"/>
            <a:ext cx="7238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RRCRS file should look like in </a:t>
            </a:r>
            <a:r>
              <a:rPr lang="en-US" sz="2800" dirty="0" err="1" smtClean="0"/>
              <a:t>BuildTXT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5721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144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6519" t="27011" r="27072" b="26075"/>
          <a:stretch>
            <a:fillRect/>
          </a:stretch>
        </p:blipFill>
        <p:spPr bwMode="auto">
          <a:xfrm>
            <a:off x="152399" y="228600"/>
            <a:ext cx="464820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29200" y="1066800"/>
            <a:ext cx="365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Browse through this table and double check that the changes you made are reflected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Select Exit Form when finished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Run the following EMU Batches</a:t>
            </a:r>
          </a:p>
          <a:p>
            <a:endParaRPr lang="en-US" dirty="0" smtClean="0"/>
          </a:p>
          <a:p>
            <a:r>
              <a:rPr lang="en-US" dirty="0" smtClean="0"/>
              <a:t>Rebuild Keys</a:t>
            </a:r>
          </a:p>
          <a:p>
            <a:r>
              <a:rPr lang="en-US" dirty="0" err="1" smtClean="0"/>
              <a:t>Geocode</a:t>
            </a:r>
            <a:r>
              <a:rPr lang="en-US" dirty="0" smtClean="0"/>
              <a:t> Map Maintenance</a:t>
            </a:r>
          </a:p>
          <a:p>
            <a:r>
              <a:rPr lang="en-US" dirty="0" smtClean="0"/>
              <a:t>Stop Scan (if needed)</a:t>
            </a:r>
          </a:p>
          <a:p>
            <a:r>
              <a:rPr lang="en-US" dirty="0" smtClean="0"/>
              <a:t>Batch RTE Directions</a:t>
            </a:r>
          </a:p>
          <a:p>
            <a:r>
              <a:rPr lang="en-US" dirty="0" err="1" smtClean="0"/>
              <a:t>Dumpall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4343400" y="2057400"/>
            <a:ext cx="11430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555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Buildtext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7400" y="1447800"/>
            <a:ext cx="29718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en-US" dirty="0" smtClean="0"/>
              <a:t>All editing is done in the top fields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This program only builds the file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It must be exported before the system can use it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The tabs show the table and the import/export functions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55721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514600" y="1981200"/>
            <a:ext cx="3286125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648201" y="3352800"/>
            <a:ext cx="121919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364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106" y="0"/>
            <a:ext cx="8229600" cy="1143000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546" y="926390"/>
            <a:ext cx="8229600" cy="4525963"/>
          </a:xfrm>
        </p:spPr>
        <p:txBody>
          <a:bodyPr/>
          <a:lstStyle/>
          <a:p>
            <a:r>
              <a:rPr lang="en-US" dirty="0" smtClean="0"/>
              <a:t>There will be an upcoming Webinar to fully discuss these steps</a:t>
            </a:r>
          </a:p>
          <a:p>
            <a:r>
              <a:rPr lang="en-US" dirty="0" smtClean="0"/>
              <a:t>Download your maps from FTP – they will be located in a folder named “2016 Railroad Maps”</a:t>
            </a:r>
          </a:p>
          <a:p>
            <a:r>
              <a:rPr lang="en-US" dirty="0" smtClean="0"/>
              <a:t>TIMS project leaders are prepared to assist you in reviewing this project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34180"/>
            <a:ext cx="1943100" cy="167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jpressle.UNCCHARLOTTE-NT\AppData\Local\Microsoft\Windows\Temporary Internet Files\Content.IE5\HLGM7Q68\istockphoto_476236-railroad-crossing-ic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24400"/>
            <a:ext cx="1718393" cy="16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7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Railroad Crossings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It is imperative that each LEA review the railroad crossing data in their TIMS map by the annual TDTIMS data audit due Tuesday, November 1, 2016</a:t>
            </a:r>
          </a:p>
          <a:p>
            <a:r>
              <a:rPr lang="en-US" dirty="0" smtClean="0"/>
              <a:t>This data is needed to calculate how many students cross any Railroad Crossing in NC as an aid to determine which crossings are upgraded</a:t>
            </a:r>
          </a:p>
          <a:p>
            <a:r>
              <a:rPr lang="en-US" dirty="0" smtClean="0"/>
              <a:t>Data is also used in TIMS to give the driver a warning of a Railroad Crossing in their driver directions</a:t>
            </a:r>
          </a:p>
          <a:p>
            <a:r>
              <a:rPr lang="en-US" dirty="0" smtClean="0"/>
              <a:t>TIMS staff, partnering with the NC DOT Railroad Division, have found many errors in the current data and a thorough review is necessary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2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Example of Railroad Crossing in a  Run Direction Report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800" dirty="0" smtClean="0"/>
              <a:t>Turnaround on </a:t>
            </a:r>
            <a:r>
              <a:rPr lang="en-US" altLang="en-US" sz="1800" b="1" dirty="0" smtClean="0"/>
              <a:t>SWAIN COUNTY WEST ELEMENTARY SCH DR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800" dirty="0" smtClean="0"/>
              <a:t>Turn Left on HWY 19 74 W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800" dirty="0" smtClean="0"/>
              <a:t>Turn Left on VETRANS RAMP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800" dirty="0" smtClean="0"/>
              <a:t>Turn Left on VETERANS BLVD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800" dirty="0" smtClean="0"/>
              <a:t>Turn Right on MAIN ST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800" dirty="0" smtClean="0"/>
              <a:t>Turn Left on EVERETT ST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800" dirty="0" smtClean="0"/>
              <a:t>Proceed on EVERETT ST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800" b="1" dirty="0" smtClean="0">
                <a:solidFill>
                  <a:srgbClr val="FF0000"/>
                </a:solidFill>
              </a:rPr>
              <a:t>*RR XING*720196J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800" b="1" dirty="0" smtClean="0">
                <a:solidFill>
                  <a:srgbClr val="FF0000"/>
                </a:solidFill>
              </a:rPr>
              <a:t>*RR XING*720196J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800" dirty="0" smtClean="0"/>
              <a:t>Proceed on FONTANA RD………</a:t>
            </a: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411804" y="3890962"/>
            <a:ext cx="2514600" cy="6858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>
              <a:solidFill>
                <a:srgbClr val="7030A0"/>
              </a:solidFill>
            </a:endParaRPr>
          </a:p>
        </p:txBody>
      </p:sp>
      <p:cxnSp>
        <p:nvCxnSpPr>
          <p:cNvPr id="9221" name="Straight Arrow Connector 6"/>
          <p:cNvCxnSpPr>
            <a:cxnSpLocks noChangeShapeType="1"/>
          </p:cNvCxnSpPr>
          <p:nvPr/>
        </p:nvCxnSpPr>
        <p:spPr bwMode="auto">
          <a:xfrm>
            <a:off x="2895600" y="4573588"/>
            <a:ext cx="1981200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4876800" y="4114800"/>
            <a:ext cx="342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  <a:p>
            <a:r>
              <a:rPr lang="en-US" altLang="en-US"/>
              <a:t>This is the warning to drivers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161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Maps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NC Rail Division has provided 2 new PDF format maps for each LEA</a:t>
            </a:r>
          </a:p>
          <a:p>
            <a:r>
              <a:rPr lang="en-US" dirty="0" smtClean="0"/>
              <a:t>One has closed and private crossings</a:t>
            </a:r>
          </a:p>
          <a:p>
            <a:r>
              <a:rPr lang="en-US" dirty="0" smtClean="0"/>
              <a:t>The other map has current crossings with street names where crossing is located, along with a node number that identifies the crossing to NC Rail Division</a:t>
            </a:r>
          </a:p>
          <a:p>
            <a:r>
              <a:rPr lang="en-US" dirty="0" smtClean="0"/>
              <a:t>These maps may be downloaded from your FTP folder, under the folder named “2016 Railroad Maps”</a:t>
            </a:r>
          </a:p>
        </p:txBody>
      </p:sp>
    </p:spTree>
    <p:extLst>
      <p:ext uri="{BB962C8B-B14F-4D97-AF65-F5344CB8AC3E}">
        <p14:creationId xmlns:p14="http://schemas.microsoft.com/office/powerpoint/2010/main" val="181590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Sample - Grade Crossing Map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404268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11212"/>
            <a:ext cx="39433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39575" y="5590646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  </a:t>
            </a:r>
            <a:r>
              <a:rPr lang="en-US" sz="1400" b="1" dirty="0" smtClean="0"/>
              <a:t>Public Grade Crossings – pay attention to these!  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5243" y="6019800"/>
            <a:ext cx="4191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Private Grade Crossings – pay attention to these; do not add; take out if they exist</a:t>
            </a:r>
            <a:endParaRPr lang="en-US" sz="1400" b="1" dirty="0"/>
          </a:p>
        </p:txBody>
      </p:sp>
      <p:sp>
        <p:nvSpPr>
          <p:cNvPr id="6" name="Oval 5"/>
          <p:cNvSpPr/>
          <p:nvPr/>
        </p:nvSpPr>
        <p:spPr>
          <a:xfrm>
            <a:off x="4171950" y="6175421"/>
            <a:ext cx="457200" cy="282283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88163" y="5618781"/>
            <a:ext cx="457200" cy="28228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400550" y="1905000"/>
            <a:ext cx="552450" cy="43764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2"/>
          </p:cNvCxnSpPr>
          <p:nvPr/>
        </p:nvCxnSpPr>
        <p:spPr>
          <a:xfrm flipH="1" flipV="1">
            <a:off x="914402" y="3853251"/>
            <a:ext cx="3273761" cy="19066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94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 Sample - Closed Crossing Map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62600"/>
            <a:ext cx="1838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57912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check these crossings to insure they are not identified as an active crossing in Maris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08" y="1036637"/>
            <a:ext cx="816307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438400" y="2590800"/>
            <a:ext cx="0" cy="38467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46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Information Needed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basic info you need to create a warning:</a:t>
            </a:r>
          </a:p>
          <a:p>
            <a:pPr lvl="1" eaLnBrk="1" hangingPunct="1"/>
            <a:r>
              <a:rPr lang="en-US" altLang="en-US" dirty="0" smtClean="0"/>
              <a:t>Node 1  Node 2  Warning Message</a:t>
            </a:r>
          </a:p>
          <a:p>
            <a:pPr eaLnBrk="1" hangingPunct="1"/>
            <a:r>
              <a:rPr lang="en-US" altLang="en-US" dirty="0" smtClean="0"/>
              <a:t>For railroad crossings you </a:t>
            </a:r>
            <a:r>
              <a:rPr lang="en-US" altLang="en-US" dirty="0" smtClean="0"/>
              <a:t>need </a:t>
            </a:r>
            <a:r>
              <a:rPr lang="en-US" altLang="en-US" dirty="0" smtClean="0"/>
              <a:t>2 items:</a:t>
            </a:r>
          </a:p>
          <a:p>
            <a:pPr lvl="1" eaLnBrk="1" hangingPunct="1"/>
            <a:r>
              <a:rPr lang="en-US" altLang="en-US" dirty="0" smtClean="0"/>
              <a:t>Node 1  Node 2  ** RR XING**  </a:t>
            </a:r>
            <a:r>
              <a:rPr lang="en-US" altLang="en-US" b="1" dirty="0" smtClean="0"/>
              <a:t>DOT # - </a:t>
            </a:r>
            <a:r>
              <a:rPr lang="en-US" altLang="en-US" dirty="0" smtClean="0"/>
              <a:t>provided on the maps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0847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Pieces of the Puzzle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Maps from DOT show railroad numbers in their system</a:t>
            </a:r>
          </a:p>
          <a:p>
            <a:pPr eaLnBrk="1" hangingPunct="1"/>
            <a:r>
              <a:rPr lang="en-US" altLang="en-US" dirty="0" smtClean="0"/>
              <a:t>For their report, they need that number and it is clearly noted on the new maps that are in your 2016 Railroad File on FTP</a:t>
            </a:r>
          </a:p>
        </p:txBody>
      </p:sp>
    </p:spTree>
    <p:extLst>
      <p:ext uri="{BB962C8B-B14F-4D97-AF65-F5344CB8AC3E}">
        <p14:creationId xmlns:p14="http://schemas.microsoft.com/office/powerpoint/2010/main" val="3701875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Proper Railroad Node Placement in MARIS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8915400" cy="583387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76800" y="167640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dirty="0" smtClean="0"/>
              <a:t>Split the </a:t>
            </a:r>
            <a:r>
              <a:rPr lang="en-US" sz="1600" u="sng" dirty="0" smtClean="0"/>
              <a:t>Street Segment </a:t>
            </a:r>
            <a:r>
              <a:rPr lang="en-US" sz="1600" dirty="0" smtClean="0"/>
              <a:t>at Three Locations</a:t>
            </a:r>
          </a:p>
          <a:p>
            <a:pPr marL="342900" indent="-342900" algn="just">
              <a:buAutoNum type="arabicPeriod"/>
            </a:pPr>
            <a:r>
              <a:rPr lang="en-US" sz="1600" dirty="0" smtClean="0"/>
              <a:t>Before the Crossing</a:t>
            </a:r>
          </a:p>
          <a:p>
            <a:pPr marL="342900" indent="-342900" algn="just">
              <a:buAutoNum type="arabicPeriod"/>
            </a:pPr>
            <a:r>
              <a:rPr lang="en-US" sz="1600" dirty="0" smtClean="0"/>
              <a:t>At the Crossing</a:t>
            </a:r>
          </a:p>
          <a:p>
            <a:pPr marL="342900" indent="-342900" algn="just">
              <a:buAutoNum type="arabicPeriod"/>
            </a:pPr>
            <a:r>
              <a:rPr lang="en-US" sz="1600" dirty="0" smtClean="0"/>
              <a:t>After the Crossing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3924300" y="2400300"/>
            <a:ext cx="1219200" cy="685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4191000" y="2667000"/>
            <a:ext cx="990600" cy="533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419600" y="2895600"/>
            <a:ext cx="762000" cy="304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81200" y="3352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Document the Node Numbers for later use</a:t>
            </a:r>
          </a:p>
        </p:txBody>
      </p:sp>
    </p:spTree>
    <p:extLst>
      <p:ext uri="{BB962C8B-B14F-4D97-AF65-F5344CB8AC3E}">
        <p14:creationId xmlns:p14="http://schemas.microsoft.com/office/powerpoint/2010/main" val="1360271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827</Words>
  <Application>Microsoft Office PowerPoint</Application>
  <PresentationFormat>On-screen Show (4:3)</PresentationFormat>
  <Paragraphs>104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Railroad Crossings In TIMS</vt:lpstr>
      <vt:lpstr>Railroad Crossings Update</vt:lpstr>
      <vt:lpstr>Example of Railroad Crossing in a  Run Direction Report</vt:lpstr>
      <vt:lpstr>New Maps Available</vt:lpstr>
      <vt:lpstr>Sample - Grade Crossing Map</vt:lpstr>
      <vt:lpstr> Sample - Closed Crossing Map</vt:lpstr>
      <vt:lpstr>Information Needed</vt:lpstr>
      <vt:lpstr>Pieces of the Puzzle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Buildtext</vt:lpstr>
      <vt:lpstr>Next Steps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Railroad Crossings In TIMS</dc:title>
  <dc:creator>Pressley, Jody</dc:creator>
  <cp:lastModifiedBy>Derek Graham</cp:lastModifiedBy>
  <cp:revision>19</cp:revision>
  <dcterms:created xsi:type="dcterms:W3CDTF">2016-06-06T12:51:21Z</dcterms:created>
  <dcterms:modified xsi:type="dcterms:W3CDTF">2016-07-27T22:03:31Z</dcterms:modified>
</cp:coreProperties>
</file>